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Self-Directed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Patricia Williams</a:t>
            </a:r>
          </a:p>
        </p:txBody>
      </p:sp>
    </p:spTree>
    <p:extLst>
      <p:ext uri="{BB962C8B-B14F-4D97-AF65-F5344CB8AC3E}">
        <p14:creationId xmlns:p14="http://schemas.microsoft.com/office/powerpoint/2010/main" val="39501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Merriam, S. B., &amp; </a:t>
            </a:r>
            <a:r>
              <a:rPr lang="en-US" dirty="0" err="1"/>
              <a:t>Bierema</a:t>
            </a:r>
            <a:r>
              <a:rPr lang="en-US" dirty="0"/>
              <a:t>, L. L. (2013). </a:t>
            </a:r>
            <a:r>
              <a:rPr lang="en-US" i="1" dirty="0"/>
              <a:t>Adult learning: Linking theory and practice</a:t>
            </a:r>
            <a:r>
              <a:rPr lang="en-US" dirty="0"/>
              <a:t>. John Wiley &amp; </a:t>
            </a:r>
            <a:r>
              <a:rPr lang="en-US" dirty="0" smtClean="0"/>
              <a:t>Sons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Self-directed Learning?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948"/>
            <a:ext cx="8295789" cy="632810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737008"/>
          </a:xfrm>
        </p:spPr>
        <p:txBody>
          <a:bodyPr/>
          <a:lstStyle/>
          <a:p>
            <a:r>
              <a:rPr lang="en-US" dirty="0"/>
              <a:t>Up to 90% of adults are engaged in some form of self-directed learning. </a:t>
            </a:r>
          </a:p>
          <a:p>
            <a:r>
              <a:rPr lang="en-US" dirty="0"/>
              <a:t>In self-directed learning, the learner takes control of his or her own learning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adults have the capacity to be self-learners, but some factors may affect their ability to choose SDL</a:t>
            </a:r>
          </a:p>
          <a:p>
            <a:pPr marL="342900" indent="-342900">
              <a:buAutoNum type="arabicParenR"/>
            </a:pPr>
            <a:r>
              <a:rPr lang="en-US" dirty="0" smtClean="0"/>
              <a:t>Willingness </a:t>
            </a:r>
          </a:p>
          <a:p>
            <a:pPr marL="342900" indent="-342900">
              <a:buAutoNum type="arabicParenR"/>
            </a:pPr>
            <a:r>
              <a:rPr lang="en-US" dirty="0" smtClean="0"/>
              <a:t>Motivation</a:t>
            </a:r>
          </a:p>
          <a:p>
            <a:pPr marL="342900" indent="-342900">
              <a:buAutoNum type="arabicParenR"/>
            </a:pPr>
            <a:r>
              <a:rPr lang="en-US" dirty="0" smtClean="0"/>
              <a:t>Life Circumstances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379" y="6497053"/>
            <a:ext cx="3957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Image from:  </a:t>
            </a:r>
            <a:r>
              <a:rPr lang="en-US" sz="1400" dirty="0" err="1" smtClean="0"/>
              <a:t>astrae</a:t>
            </a:r>
            <a:r>
              <a:rPr lang="en-US" sz="1400" dirty="0" smtClean="0"/>
              <a:t> @ www.teachthuoght.com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7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966537"/>
          </a:xfrm>
        </p:spPr>
        <p:txBody>
          <a:bodyPr/>
          <a:lstStyle/>
          <a:p>
            <a:r>
              <a:rPr lang="en-US" dirty="0" smtClean="0"/>
              <a:t>History of SDL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1" y="195342"/>
            <a:ext cx="3337426" cy="445563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1652337"/>
            <a:ext cx="3200400" cy="4844716"/>
          </a:xfrm>
        </p:spPr>
        <p:txBody>
          <a:bodyPr>
            <a:normAutofit/>
          </a:bodyPr>
          <a:lstStyle/>
          <a:p>
            <a:r>
              <a:rPr lang="en-US" dirty="0" smtClean="0"/>
              <a:t>Malcolm Knowles – described and studied SDL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“individuals take the initiative with or without the help of others”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Created a 6-step process for adult learners.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 smtClean="0"/>
              <a:t>Allen Tough – studied and broadened SDL.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looked at it from a project aspect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Set a minimum amount of time for a SDL project.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Like Knowles, he also had a step-wise process for SDL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0181" y="4650978"/>
            <a:ext cx="2227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Malcolm Knowles</a:t>
            </a:r>
          </a:p>
          <a:p>
            <a:pPr algn="ctr"/>
            <a:r>
              <a:rPr lang="en-US" sz="1400" dirty="0" smtClean="0"/>
              <a:t>Image from: web.utk.edu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602" y="4194557"/>
            <a:ext cx="4246227" cy="26140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52057" y="3671337"/>
            <a:ext cx="290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Allen Tough</a:t>
            </a:r>
          </a:p>
          <a:p>
            <a:pPr algn="ctr"/>
            <a:r>
              <a:rPr lang="en-US" sz="1400" dirty="0" smtClean="0"/>
              <a:t>Image from www.allentough.com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05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Knowles versus Tough: The SDL Process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Knowles (1975) 6-Step process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Climate setting – creating an atmosphere of mutual respect and support </a:t>
            </a:r>
          </a:p>
          <a:p>
            <a:r>
              <a:rPr lang="en-US" dirty="0" smtClean="0"/>
              <a:t>Diagnosing learning needs</a:t>
            </a:r>
          </a:p>
          <a:p>
            <a:r>
              <a:rPr lang="en-US" dirty="0" smtClean="0"/>
              <a:t>Formulating learning goals</a:t>
            </a:r>
          </a:p>
          <a:p>
            <a:r>
              <a:rPr lang="en-US" dirty="0" smtClean="0"/>
              <a:t>Identifying human and material resources for learning.</a:t>
            </a:r>
          </a:p>
          <a:p>
            <a:r>
              <a:rPr lang="en-US" dirty="0" smtClean="0"/>
              <a:t>Choosing and implementing appropriate learning strategies </a:t>
            </a:r>
          </a:p>
          <a:p>
            <a:r>
              <a:rPr lang="en-US" dirty="0" smtClean="0"/>
              <a:t>Evaluating learning outcomes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Tough (1978) Step-wise process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Setting goals and timelines</a:t>
            </a:r>
          </a:p>
          <a:p>
            <a:r>
              <a:rPr lang="en-US" dirty="0" smtClean="0"/>
              <a:t>Determining pace</a:t>
            </a:r>
          </a:p>
          <a:p>
            <a:r>
              <a:rPr lang="en-US" dirty="0" smtClean="0"/>
              <a:t>Assessing the current level of knowledge or skill</a:t>
            </a:r>
          </a:p>
          <a:p>
            <a:r>
              <a:rPr lang="en-US" dirty="0" smtClean="0"/>
              <a:t>Learner evaluation of learning – student adjusts learning as opposed to an instructor.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93" y="115664"/>
            <a:ext cx="11421979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Goals or Ideas that Motivate Learners </a:t>
            </a:r>
            <a:r>
              <a:rPr lang="en-US" sz="2700" dirty="0" smtClean="0"/>
              <a:t>(According to </a:t>
            </a:r>
            <a:r>
              <a:rPr lang="en-US" sz="2700" dirty="0" err="1" smtClean="0"/>
              <a:t>Caffarella</a:t>
            </a:r>
            <a:r>
              <a:rPr lang="en-US" sz="2700" dirty="0" smtClean="0"/>
              <a:t> 2000)</a:t>
            </a:r>
            <a:endParaRPr lang="en-US" sz="2700" dirty="0"/>
          </a:p>
        </p:txBody>
      </p:sp>
      <p:sp>
        <p:nvSpPr>
          <p:cNvPr id="8" name="Flowchart: Or 7"/>
          <p:cNvSpPr/>
          <p:nvPr/>
        </p:nvSpPr>
        <p:spPr>
          <a:xfrm>
            <a:off x="2791327" y="1580630"/>
            <a:ext cx="5839326" cy="5132992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91327" y="2824746"/>
            <a:ext cx="3176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Aspiration to gain knowledge or develop a skill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22825" y="2686246"/>
            <a:ext cx="160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 be self-directed / Take Control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00926" y="4766374"/>
            <a:ext cx="2197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Transformational learning – Critical reflection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75682" y="4766374"/>
            <a:ext cx="1962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Emancipatory – social justice or political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07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Synergistic SDL</a:t>
            </a:r>
          </a:p>
          <a:p>
            <a:pPr lvl="1"/>
            <a:r>
              <a:rPr lang="en-US" dirty="0" smtClean="0"/>
              <a:t>Inspired by opportunity (good or bad)</a:t>
            </a:r>
          </a:p>
          <a:p>
            <a:pPr lvl="1"/>
            <a:r>
              <a:rPr lang="en-US" dirty="0" smtClean="0"/>
              <a:t>Individual is “unconsciously incompetent” because they have </a:t>
            </a:r>
            <a:r>
              <a:rPr lang="en-US" dirty="0" smtClean="0"/>
              <a:t>no </a:t>
            </a:r>
            <a:r>
              <a:rPr lang="en-US" dirty="0" smtClean="0"/>
              <a:t>previous knowledge of the topic.</a:t>
            </a:r>
          </a:p>
          <a:p>
            <a:pPr lvl="1"/>
            <a:endParaRPr lang="en-US" dirty="0"/>
          </a:p>
          <a:p>
            <a:r>
              <a:rPr lang="en-US" dirty="0" smtClean="0"/>
              <a:t>Voluntary SDL</a:t>
            </a:r>
          </a:p>
          <a:p>
            <a:pPr lvl="1"/>
            <a:r>
              <a:rPr lang="en-US" dirty="0" smtClean="0"/>
              <a:t>Individual is “consciously competent” in knowing what they need to do in order to obtain the goal. </a:t>
            </a:r>
          </a:p>
          <a:p>
            <a:pPr lvl="1"/>
            <a:endParaRPr lang="en-US" dirty="0"/>
          </a:p>
          <a:p>
            <a:r>
              <a:rPr lang="en-US" dirty="0" smtClean="0"/>
              <a:t>Scanning SDL</a:t>
            </a:r>
          </a:p>
          <a:p>
            <a:pPr lvl="1"/>
            <a:r>
              <a:rPr lang="en-US" dirty="0" smtClean="0"/>
              <a:t>The ongoing process of searching and learning</a:t>
            </a:r>
          </a:p>
          <a:p>
            <a:pPr lvl="1"/>
            <a:r>
              <a:rPr lang="en-US" dirty="0" smtClean="0"/>
              <a:t>Think of professional development in our professional careers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5" y="131706"/>
            <a:ext cx="11935326" cy="1609344"/>
          </a:xfrm>
        </p:spPr>
        <p:txBody>
          <a:bodyPr/>
          <a:lstStyle/>
          <a:p>
            <a:r>
              <a:rPr lang="en-US" dirty="0" smtClean="0"/>
              <a:t>Types of Self Directed learners </a:t>
            </a:r>
            <a:br>
              <a:rPr lang="en-US" dirty="0" smtClean="0"/>
            </a:br>
            <a:r>
              <a:rPr lang="en-US" dirty="0" smtClean="0"/>
              <a:t>by Costa and </a:t>
            </a:r>
            <a:r>
              <a:rPr lang="en-US" dirty="0" err="1" smtClean="0"/>
              <a:t>Kallick</a:t>
            </a:r>
            <a:r>
              <a:rPr lang="en-US" dirty="0" smtClean="0"/>
              <a:t> (table 4.2 p.75)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95" y="1741050"/>
            <a:ext cx="11015953" cy="49485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Self-managing – </a:t>
            </a:r>
          </a:p>
          <a:p>
            <a:pPr lvl="1"/>
            <a:r>
              <a:rPr lang="en-US" dirty="0" smtClean="0"/>
              <a:t>Draws from prior knowledge </a:t>
            </a:r>
          </a:p>
          <a:p>
            <a:pPr lvl="1"/>
            <a:r>
              <a:rPr lang="en-US" dirty="0" smtClean="0"/>
              <a:t>Displays internal locus of control</a:t>
            </a:r>
          </a:p>
          <a:p>
            <a:pPr lvl="1"/>
            <a:r>
              <a:rPr lang="en-US" dirty="0" smtClean="0"/>
              <a:t>Manages time effectively </a:t>
            </a:r>
          </a:p>
          <a:p>
            <a:pPr lvl="1"/>
            <a:r>
              <a:rPr lang="en-US" dirty="0" smtClean="0"/>
              <a:t>Produces new knowledge through their own research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Self-monitoring –</a:t>
            </a:r>
          </a:p>
          <a:p>
            <a:pPr lvl="1"/>
            <a:r>
              <a:rPr lang="en-US" dirty="0" smtClean="0"/>
              <a:t>Pursues ambiguities and possibilities to create new meaning</a:t>
            </a:r>
          </a:p>
          <a:p>
            <a:pPr lvl="1"/>
            <a:r>
              <a:rPr lang="en-US" dirty="0" smtClean="0"/>
              <a:t>Manages self in relationships to groups</a:t>
            </a:r>
          </a:p>
          <a:p>
            <a:pPr lvl="1"/>
            <a:r>
              <a:rPr lang="en-US" dirty="0" smtClean="0"/>
              <a:t>Evaluates and corrects work to improve quality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Self-modifying – </a:t>
            </a:r>
          </a:p>
          <a:p>
            <a:pPr lvl="1"/>
            <a:r>
              <a:rPr lang="en-US" dirty="0" smtClean="0"/>
              <a:t>Seeks feedback</a:t>
            </a:r>
          </a:p>
          <a:p>
            <a:pPr lvl="1"/>
            <a:r>
              <a:rPr lang="en-US" dirty="0" smtClean="0"/>
              <a:t>Reflects and learns from experience </a:t>
            </a:r>
          </a:p>
          <a:p>
            <a:pPr lvl="1"/>
            <a:r>
              <a:rPr lang="en-US" dirty="0" smtClean="0"/>
              <a:t>Receives feedback and acts on it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SDL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52926" y="2134499"/>
            <a:ext cx="3368842" cy="133149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SDL is an all-or-nothing concept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4379494" y="2808267"/>
            <a:ext cx="3208421" cy="131545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Self-direction implies isolation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8245641" y="2093976"/>
            <a:ext cx="3128210" cy="13305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SDL is the best approach for adults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320842" y="4443663"/>
            <a:ext cx="3400926" cy="12994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SDL is limited to white, middle-class adults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4299285" y="5358062"/>
            <a:ext cx="3288630" cy="11871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Not worth the time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8702837" y="4948987"/>
            <a:ext cx="2927689" cy="129139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SDL is limited to reading and writing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421" y="163790"/>
            <a:ext cx="11646568" cy="1055410"/>
          </a:xfrm>
        </p:spPr>
        <p:txBody>
          <a:bodyPr/>
          <a:lstStyle/>
          <a:p>
            <a:r>
              <a:rPr lang="en-US" dirty="0" smtClean="0"/>
              <a:t>Critiques of SDL – by some researchers</a:t>
            </a: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320842" y="1475872"/>
            <a:ext cx="4491789" cy="251861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SDL assumes all adults desire self-direction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6625388" y="1235239"/>
            <a:ext cx="4716379" cy="29998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Concerns about Facilitation </a:t>
            </a:r>
            <a:r>
              <a:rPr lang="en-US" b="1" smtClean="0">
                <a:solidFill>
                  <a:schemeClr val="tx1"/>
                </a:solidFill>
              </a:rPr>
              <a:t>of </a:t>
            </a:r>
            <a:r>
              <a:rPr lang="en-US" b="1" smtClean="0">
                <a:solidFill>
                  <a:schemeClr val="tx1"/>
                </a:solidFill>
              </a:rPr>
              <a:t>SDL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Brookfield 1984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3352800" y="3224459"/>
            <a:ext cx="4042610" cy="25346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Cultures may be averse to the learning technique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1" y="4379495"/>
            <a:ext cx="3689684" cy="247850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Some could lack the means / resources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7042484" y="4235112"/>
            <a:ext cx="4572000" cy="262288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 SDL still relevant? Research is limited on the process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87</TotalTime>
  <Words>499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Self-Directed Learning</vt:lpstr>
      <vt:lpstr>What is Self-directed Learning? </vt:lpstr>
      <vt:lpstr>History of SDL</vt:lpstr>
      <vt:lpstr>Knowles versus Tough: The SDL Process</vt:lpstr>
      <vt:lpstr>Goals or Ideas that Motivate Learners (According to Caffarella 2000)</vt:lpstr>
      <vt:lpstr>Types of SDL</vt:lpstr>
      <vt:lpstr>Types of Self Directed learners  by Costa and Kallick (table 4.2 p.75)</vt:lpstr>
      <vt:lpstr>Myths about SDL</vt:lpstr>
      <vt:lpstr>Critiques of SDL – by some researchers</vt:lpstr>
      <vt:lpstr>Resources</vt:lpstr>
    </vt:vector>
  </TitlesOfParts>
  <Company>Cleveland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Self-Directed Learning</dc:title>
  <dc:creator>Patricia Williams</dc:creator>
  <cp:lastModifiedBy>Patricia Williams</cp:lastModifiedBy>
  <cp:revision>10</cp:revision>
  <dcterms:created xsi:type="dcterms:W3CDTF">2016-01-16T21:33:49Z</dcterms:created>
  <dcterms:modified xsi:type="dcterms:W3CDTF">2016-01-17T19:07:07Z</dcterms:modified>
</cp:coreProperties>
</file>